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69" r:id="rId16"/>
    <p:sldId id="272" r:id="rId17"/>
    <p:sldId id="273"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5913A88-8E06-4E3B-9E71-51B279B18CC0}"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4228815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913A88-8E06-4E3B-9E71-51B279B18CC0}"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2581915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913A88-8E06-4E3B-9E71-51B279B18CC0}"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122667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913A88-8E06-4E3B-9E71-51B279B18CC0}"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6676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5913A88-8E06-4E3B-9E71-51B279B18CC0}"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198824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5913A88-8E06-4E3B-9E71-51B279B18CC0}" type="datetimeFigureOut">
              <a:rPr lang="ru-RU" smtClean="0"/>
              <a:t>21.04.2024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2928564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5913A88-8E06-4E3B-9E71-51B279B18CC0}" type="datetimeFigureOut">
              <a:rPr lang="ru-RU" smtClean="0"/>
              <a:t>21.04.2024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141625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5913A88-8E06-4E3B-9E71-51B279B18CC0}" type="datetimeFigureOut">
              <a:rPr lang="ru-RU" smtClean="0"/>
              <a:t>21.04.2024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216256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913A88-8E06-4E3B-9E71-51B279B18CC0}" type="datetimeFigureOut">
              <a:rPr lang="ru-RU" smtClean="0"/>
              <a:t>21.04.2024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3298207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5913A88-8E06-4E3B-9E71-51B279B18CC0}" type="datetimeFigureOut">
              <a:rPr lang="ru-RU" smtClean="0"/>
              <a:t>21.04.2024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4174394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5913A88-8E06-4E3B-9E71-51B279B18CC0}" type="datetimeFigureOut">
              <a:rPr lang="ru-RU" smtClean="0"/>
              <a:t>21.04.2024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61F882-9E0A-47CF-858E-E7222F92DD06}" type="slidenum">
              <a:rPr lang="ru-RU" smtClean="0"/>
              <a:t>‹#›</a:t>
            </a:fld>
            <a:endParaRPr lang="ru-RU"/>
          </a:p>
        </p:txBody>
      </p:sp>
    </p:spTree>
    <p:extLst>
      <p:ext uri="{BB962C8B-B14F-4D97-AF65-F5344CB8AC3E}">
        <p14:creationId xmlns:p14="http://schemas.microsoft.com/office/powerpoint/2010/main" val="415500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13A88-8E06-4E3B-9E71-51B279B18CC0}" type="datetimeFigureOut">
              <a:rPr lang="ru-RU" smtClean="0"/>
              <a:t>21.04.2024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1F882-9E0A-47CF-858E-E7222F92DD06}" type="slidenum">
              <a:rPr lang="ru-RU" smtClean="0"/>
              <a:t>‹#›</a:t>
            </a:fld>
            <a:endParaRPr lang="ru-RU"/>
          </a:p>
        </p:txBody>
      </p:sp>
    </p:spTree>
    <p:extLst>
      <p:ext uri="{BB962C8B-B14F-4D97-AF65-F5344CB8AC3E}">
        <p14:creationId xmlns:p14="http://schemas.microsoft.com/office/powerpoint/2010/main" val="938983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2035485"/>
          </a:xfrm>
        </p:spPr>
        <p:txBody>
          <a:bodyPr>
            <a:normAutofit fontScale="90000"/>
          </a:bodyPr>
          <a:lstStyle/>
          <a:p>
            <a:pPr lvl="0" algn="ctr">
              <a:spcBef>
                <a:spcPts val="1000"/>
              </a:spcBef>
            </a:pPr>
            <a:r>
              <a:rPr lang="ru-RU" b="1" i="1" dirty="0" smtClean="0">
                <a:solidFill>
                  <a:srgbClr val="0070C0"/>
                </a:solidFill>
                <a:latin typeface="Times New Roman" panose="02020603050405020304" pitchFamily="18" charset="0"/>
                <a:cs typeface="Times New Roman" panose="02020603050405020304" pitchFamily="18" charset="0"/>
              </a:rPr>
              <a:t>НАША ЖИЗНЬ</a:t>
            </a:r>
            <a:br>
              <a:rPr lang="ru-RU" b="1" i="1" dirty="0" smtClean="0">
                <a:solidFill>
                  <a:srgbClr val="0070C0"/>
                </a:solidFill>
                <a:latin typeface="Times New Roman" panose="02020603050405020304" pitchFamily="18" charset="0"/>
                <a:cs typeface="Times New Roman" panose="02020603050405020304" pitchFamily="18" charset="0"/>
              </a:rPr>
            </a:br>
            <a:r>
              <a:rPr lang="ru-RU" b="1" i="1" dirty="0" smtClean="0">
                <a:solidFill>
                  <a:srgbClr val="0070C0"/>
                </a:solidFill>
                <a:latin typeface="Times New Roman" panose="02020603050405020304" pitchFamily="18" charset="0"/>
                <a:cs typeface="Times New Roman" panose="02020603050405020304" pitchFamily="18" charset="0"/>
              </a:rPr>
              <a:t/>
            </a:r>
            <a:br>
              <a:rPr lang="ru-RU" b="1" i="1" dirty="0" smtClean="0">
                <a:solidFill>
                  <a:srgbClr val="0070C0"/>
                </a:solidFill>
                <a:latin typeface="Times New Roman" panose="02020603050405020304" pitchFamily="18" charset="0"/>
                <a:cs typeface="Times New Roman" panose="02020603050405020304" pitchFamily="18" charset="0"/>
              </a:rPr>
            </a:br>
            <a:r>
              <a:rPr lang="ru-RU" sz="2400" b="1" i="1" dirty="0">
                <a:solidFill>
                  <a:srgbClr val="0070C0"/>
                </a:solidFill>
                <a:latin typeface="Times New Roman" panose="02020603050405020304" pitchFamily="18" charset="0"/>
                <a:ea typeface="+mn-ea"/>
                <a:cs typeface="Times New Roman" panose="02020603050405020304" pitchFamily="18" charset="0"/>
              </a:rPr>
              <a:t>РАЗВИВАЕМ МЕЛКУЮ </a:t>
            </a:r>
            <a:r>
              <a:rPr lang="ru-RU" sz="2400" b="1" i="1" dirty="0" smtClean="0">
                <a:solidFill>
                  <a:srgbClr val="0070C0"/>
                </a:solidFill>
                <a:latin typeface="Times New Roman" panose="02020603050405020304" pitchFamily="18" charset="0"/>
                <a:ea typeface="+mn-ea"/>
                <a:cs typeface="Times New Roman" panose="02020603050405020304" pitchFamily="18" charset="0"/>
              </a:rPr>
              <a:t>МОТОРИКУ</a:t>
            </a:r>
            <a:br>
              <a:rPr lang="ru-RU" sz="2400" b="1" i="1" dirty="0" smtClean="0">
                <a:solidFill>
                  <a:srgbClr val="0070C0"/>
                </a:solidFill>
                <a:latin typeface="Times New Roman" panose="02020603050405020304" pitchFamily="18" charset="0"/>
                <a:ea typeface="+mn-ea"/>
                <a:cs typeface="Times New Roman" panose="02020603050405020304" pitchFamily="18" charset="0"/>
              </a:rPr>
            </a:br>
            <a:r>
              <a:rPr lang="ru-RU" sz="2400" b="1" i="1" dirty="0">
                <a:solidFill>
                  <a:srgbClr val="0070C0"/>
                </a:solidFill>
                <a:latin typeface="Times New Roman" panose="02020603050405020304" pitchFamily="18" charset="0"/>
                <a:ea typeface="+mn-ea"/>
                <a:cs typeface="Times New Roman" panose="02020603050405020304" pitchFamily="18" charset="0"/>
              </a:rPr>
              <a:t/>
            </a:r>
            <a:br>
              <a:rPr lang="ru-RU" sz="2400" b="1" i="1" dirty="0">
                <a:solidFill>
                  <a:srgbClr val="0070C0"/>
                </a:solidFill>
                <a:latin typeface="Times New Roman" panose="02020603050405020304" pitchFamily="18" charset="0"/>
                <a:ea typeface="+mn-ea"/>
                <a:cs typeface="Times New Roman" panose="02020603050405020304" pitchFamily="18" charset="0"/>
              </a:rPr>
            </a:br>
            <a:r>
              <a:rPr lang="ru-RU" sz="2400" b="1" i="1" dirty="0" smtClean="0">
                <a:solidFill>
                  <a:srgbClr val="0070C0"/>
                </a:solidFill>
                <a:latin typeface="Times New Roman" panose="02020603050405020304" pitchFamily="18" charset="0"/>
                <a:ea typeface="+mn-ea"/>
                <a:cs typeface="Times New Roman" panose="02020603050405020304" pitchFamily="18" charset="0"/>
              </a:rPr>
              <a:t>Нанизывание на шнурок (хобот слона) разрезанные  трубочки</a:t>
            </a:r>
            <a:br>
              <a:rPr lang="ru-RU" sz="2400" b="1" i="1" dirty="0" smtClean="0">
                <a:solidFill>
                  <a:srgbClr val="0070C0"/>
                </a:solidFill>
                <a:latin typeface="Times New Roman" panose="02020603050405020304" pitchFamily="18" charset="0"/>
                <a:ea typeface="+mn-ea"/>
                <a:cs typeface="Times New Roman" panose="02020603050405020304" pitchFamily="18" charset="0"/>
              </a:rPr>
            </a:br>
            <a:endParaRPr lang="ru-RU" b="1" i="1"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083132" y="3159000"/>
            <a:ext cx="3610099" cy="2945079"/>
          </a:xfrm>
        </p:spPr>
        <p:txBody>
          <a:bodyPr>
            <a:normAutofit fontScale="92500" lnSpcReduction="20000"/>
          </a:bodyPr>
          <a:lstStyle/>
          <a:p>
            <a:pPr marL="0" indent="0" algn="ctr">
              <a:buNone/>
            </a:pPr>
            <a:r>
              <a:rPr lang="ru-RU" sz="2400" b="1" i="1" dirty="0" smtClean="0">
                <a:solidFill>
                  <a:srgbClr val="0070C0"/>
                </a:solidFill>
                <a:latin typeface="Times New Roman" panose="02020603050405020304" pitchFamily="18" charset="0"/>
                <a:cs typeface="Times New Roman" panose="02020603050405020304" pitchFamily="18" charset="0"/>
              </a:rPr>
              <a:t>Уровень развития речи напрямую связан с совершенствованием мелкой моторики. Хорошую службу в этой сфере могут сослужить творческие занятия с использованием различных круп, семян. Орехов. В нашем случае мы используем фасоль</a:t>
            </a:r>
          </a:p>
          <a:p>
            <a:pPr algn="ctr"/>
            <a:endParaRPr lang="ru-RU" sz="2400" b="1" i="1" dirty="0" smtClean="0">
              <a:solidFill>
                <a:srgbClr val="0070C0"/>
              </a:solidFill>
              <a:latin typeface="Times New Roman" panose="02020603050405020304" pitchFamily="18" charset="0"/>
              <a:cs typeface="Times New Roman" panose="02020603050405020304" pitchFamily="18" charset="0"/>
            </a:endParaRPr>
          </a:p>
          <a:p>
            <a:pPr algn="ctr"/>
            <a:endParaRPr lang="ru-RU" sz="2400" b="1" i="1" dirty="0">
              <a:solidFill>
                <a:srgbClr val="0070C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41" y="2951183"/>
            <a:ext cx="3360717" cy="3360717"/>
          </a:xfrm>
          <a:prstGeom prst="rect">
            <a:avLst/>
          </a:prstGeom>
        </p:spPr>
      </p:pic>
    </p:spTree>
    <p:extLst>
      <p:ext uri="{BB962C8B-B14F-4D97-AF65-F5344CB8AC3E}">
        <p14:creationId xmlns:p14="http://schemas.microsoft.com/office/powerpoint/2010/main" val="21516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chemeClr val="accent1">
                    <a:lumMod val="75000"/>
                  </a:schemeClr>
                </a:solidFill>
                <a:latin typeface="Times New Roman" panose="02020603050405020304" pitchFamily="18" charset="0"/>
                <a:cs typeface="Times New Roman" panose="02020603050405020304" pitchFamily="18" charset="0"/>
              </a:rPr>
              <a:t>23 февраля и 8 марта</a:t>
            </a:r>
            <a:endParaRPr lang="ru-RU"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10016" y="1825197"/>
            <a:ext cx="1440794" cy="1599516"/>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4171" y="5162523"/>
            <a:ext cx="1557820" cy="194423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267" y="1877137"/>
            <a:ext cx="1833382" cy="196281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3843" y="3839951"/>
            <a:ext cx="1272907" cy="161127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991" y="3943831"/>
            <a:ext cx="1402658" cy="172124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1979" y="3372773"/>
            <a:ext cx="1368443" cy="1685870"/>
          </a:xfrm>
          <a:prstGeom prst="rect">
            <a:avLst/>
          </a:prstGeom>
        </p:spPr>
      </p:pic>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7953" y="4608788"/>
            <a:ext cx="1875555" cy="2249212"/>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6409" y="4335518"/>
            <a:ext cx="2116453" cy="262505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2055" y="2525020"/>
            <a:ext cx="1361004" cy="1690688"/>
          </a:xfrm>
          <a:prstGeom prst="rect">
            <a:avLst/>
          </a:prstGeom>
        </p:spPr>
      </p:pic>
      <p:pic>
        <p:nvPicPr>
          <p:cNvPr id="12" name="Рисунок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08964" y="1510654"/>
            <a:ext cx="1946542" cy="2433177"/>
          </a:xfrm>
          <a:prstGeom prst="rect">
            <a:avLst/>
          </a:prstGeom>
        </p:spPr>
      </p:pic>
      <p:pic>
        <p:nvPicPr>
          <p:cNvPr id="13" name="Рисунок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606" y="3005960"/>
            <a:ext cx="2171051" cy="2659117"/>
          </a:xfrm>
          <a:prstGeom prst="rect">
            <a:avLst/>
          </a:prstGeom>
        </p:spPr>
      </p:pic>
      <p:pic>
        <p:nvPicPr>
          <p:cNvPr id="14" name="Рисунок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1478" y="1303283"/>
            <a:ext cx="1402564" cy="1690688"/>
          </a:xfrm>
          <a:prstGeom prst="rect">
            <a:avLst/>
          </a:prstGeom>
        </p:spPr>
      </p:pic>
    </p:spTree>
    <p:extLst>
      <p:ext uri="{BB962C8B-B14F-4D97-AF65-F5344CB8AC3E}">
        <p14:creationId xmlns:p14="http://schemas.microsoft.com/office/powerpoint/2010/main" val="3661810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chemeClr val="accent1">
                    <a:lumMod val="75000"/>
                  </a:schemeClr>
                </a:solidFill>
                <a:latin typeface="Times New Roman" panose="02020603050405020304" pitchFamily="18" charset="0"/>
                <a:cs typeface="Times New Roman" panose="02020603050405020304" pitchFamily="18" charset="0"/>
              </a:rPr>
              <a:t>Космос</a:t>
            </a:r>
            <a:endParaRPr lang="ru-RU"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4211" y="3559995"/>
            <a:ext cx="3040665" cy="304066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7367" y="1430599"/>
            <a:ext cx="4923459" cy="212939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4885" y="3945168"/>
            <a:ext cx="2564524" cy="256452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001" y="4054256"/>
            <a:ext cx="2052145" cy="2052145"/>
          </a:xfrm>
          <a:prstGeom prst="rect">
            <a:avLst/>
          </a:prstGeom>
        </p:spPr>
      </p:pic>
    </p:spTree>
    <p:extLst>
      <p:ext uri="{BB962C8B-B14F-4D97-AF65-F5344CB8AC3E}">
        <p14:creationId xmlns:p14="http://schemas.microsoft.com/office/powerpoint/2010/main" val="121575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chemeClr val="accent1">
                    <a:lumMod val="75000"/>
                  </a:schemeClr>
                </a:solidFill>
                <a:latin typeface="Times New Roman" panose="02020603050405020304" pitchFamily="18" charset="0"/>
                <a:cs typeface="Times New Roman" panose="02020603050405020304" pitchFamily="18" charset="0"/>
              </a:rPr>
              <a:t>Наши занятия</a:t>
            </a:r>
            <a:endParaRPr lang="ru-RU"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13430" y="2470741"/>
            <a:ext cx="1438348" cy="227067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4038" y="3606077"/>
            <a:ext cx="2711669" cy="271166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5845" y="4078753"/>
            <a:ext cx="2228193" cy="222819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404" y="1320089"/>
            <a:ext cx="2711669" cy="271166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5516" y="1361721"/>
            <a:ext cx="2244356" cy="224435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0966" y="4078014"/>
            <a:ext cx="2604958" cy="2604958"/>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9942" y="4924096"/>
            <a:ext cx="1255132" cy="1986455"/>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8927" y="1114096"/>
            <a:ext cx="1565315" cy="2491981"/>
          </a:xfrm>
          <a:prstGeom prst="rect">
            <a:avLst/>
          </a:prstGeom>
        </p:spPr>
      </p:pic>
      <p:pic>
        <p:nvPicPr>
          <p:cNvPr id="12" name="Рисунок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901" y="3731172"/>
            <a:ext cx="1197951" cy="1912883"/>
          </a:xfrm>
          <a:prstGeom prst="rect">
            <a:avLst/>
          </a:prstGeom>
        </p:spPr>
      </p:pic>
    </p:spTree>
    <p:extLst>
      <p:ext uri="{BB962C8B-B14F-4D97-AF65-F5344CB8AC3E}">
        <p14:creationId xmlns:p14="http://schemas.microsoft.com/office/powerpoint/2010/main" val="57559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841593"/>
          </a:xfrm>
        </p:spPr>
        <p:txBody>
          <a:bodyPr>
            <a:normAutofit fontScale="90000"/>
          </a:bodyPr>
          <a:lstStyle/>
          <a:p>
            <a:r>
              <a:rPr lang="ru-RU" b="1" i="1" dirty="0" smtClean="0">
                <a:solidFill>
                  <a:schemeClr val="accent1">
                    <a:lumMod val="75000"/>
                  </a:schemeClr>
                </a:solidFill>
                <a:latin typeface="Times New Roman" panose="02020603050405020304" pitchFamily="18" charset="0"/>
                <a:cs typeface="Times New Roman" panose="02020603050405020304" pitchFamily="18" charset="0"/>
              </a:rPr>
              <a:t>Зимние забавы</a:t>
            </a:r>
            <a:endParaRPr lang="ru-RU" b="1"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24000" y="2490951"/>
            <a:ext cx="9144000" cy="3941379"/>
          </a:xfrm>
        </p:spPr>
        <p:txBody>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759" y="2756939"/>
            <a:ext cx="2025869" cy="2701159"/>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073" y="2862043"/>
            <a:ext cx="1947041" cy="259605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9670" y="2936492"/>
            <a:ext cx="2046438" cy="2728584"/>
          </a:xfrm>
          <a:prstGeom prst="rect">
            <a:avLst/>
          </a:prstGeom>
        </p:spPr>
      </p:pic>
    </p:spTree>
    <p:extLst>
      <p:ext uri="{BB962C8B-B14F-4D97-AF65-F5344CB8AC3E}">
        <p14:creationId xmlns:p14="http://schemas.microsoft.com/office/powerpoint/2010/main" val="3072014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chemeClr val="accent1">
                    <a:lumMod val="75000"/>
                  </a:schemeClr>
                </a:solidFill>
                <a:latin typeface="Times New Roman" panose="02020603050405020304" pitchFamily="18" charset="0"/>
                <a:cs typeface="Times New Roman" panose="02020603050405020304" pitchFamily="18" charset="0"/>
              </a:rPr>
              <a:t>Знакомство с народной игрушкой</a:t>
            </a:r>
            <a:endParaRPr lang="ru-RU"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5363" y="1562866"/>
            <a:ext cx="1789934" cy="1789934"/>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910" y="1249445"/>
            <a:ext cx="3352800" cy="33528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3950" y="1229710"/>
            <a:ext cx="2774731" cy="277473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1645" y="3972471"/>
            <a:ext cx="3392305" cy="2459421"/>
          </a:xfrm>
          <a:prstGeom prst="rect">
            <a:avLst/>
          </a:prstGeom>
        </p:spPr>
      </p:pic>
    </p:spTree>
    <p:extLst>
      <p:ext uri="{BB962C8B-B14F-4D97-AF65-F5344CB8AC3E}">
        <p14:creationId xmlns:p14="http://schemas.microsoft.com/office/powerpoint/2010/main" val="4133283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chemeClr val="accent1">
                    <a:lumMod val="75000"/>
                  </a:schemeClr>
                </a:solidFill>
                <a:latin typeface="Times New Roman" panose="02020603050405020304" pitchFamily="18" charset="0"/>
                <a:cs typeface="Times New Roman" panose="02020603050405020304" pitchFamily="18" charset="0"/>
              </a:rPr>
              <a:t>Наши победы</a:t>
            </a:r>
            <a:endParaRPr lang="ru-RU"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69353" y="1825625"/>
            <a:ext cx="4388015" cy="358720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4293" y="1585270"/>
            <a:ext cx="2359507" cy="322667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953" y="1027906"/>
            <a:ext cx="2694590" cy="3678621"/>
          </a:xfrm>
          <a:prstGeom prst="rect">
            <a:avLst/>
          </a:prstGeom>
        </p:spPr>
      </p:pic>
    </p:spTree>
    <p:extLst>
      <p:ext uri="{BB962C8B-B14F-4D97-AF65-F5344CB8AC3E}">
        <p14:creationId xmlns:p14="http://schemas.microsoft.com/office/powerpoint/2010/main" val="2283720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chemeClr val="accent1">
                    <a:lumMod val="75000"/>
                  </a:schemeClr>
                </a:solidFill>
                <a:latin typeface="Times New Roman" panose="02020603050405020304" pitchFamily="18" charset="0"/>
                <a:cs typeface="Times New Roman" panose="02020603050405020304" pitchFamily="18" charset="0"/>
              </a:rPr>
              <a:t>Наши наблюдения</a:t>
            </a:r>
            <a:endParaRPr lang="ru-RU"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0" y="1825625"/>
            <a:ext cx="2146491" cy="2861989"/>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363" y="1852076"/>
            <a:ext cx="3720399" cy="496053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8762" y="3669754"/>
            <a:ext cx="2571750" cy="342900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91" y="3324834"/>
            <a:ext cx="1647567" cy="2196756"/>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8210" y="1002780"/>
            <a:ext cx="1819665" cy="2426220"/>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116" y="1359337"/>
            <a:ext cx="1552247" cy="2069663"/>
          </a:xfrm>
          <a:prstGeom prst="rect">
            <a:avLst/>
          </a:prstGeom>
        </p:spPr>
      </p:pic>
    </p:spTree>
    <p:extLst>
      <p:ext uri="{BB962C8B-B14F-4D97-AF65-F5344CB8AC3E}">
        <p14:creationId xmlns:p14="http://schemas.microsoft.com/office/powerpoint/2010/main" val="1755795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chemeClr val="accent1">
                    <a:lumMod val="75000"/>
                  </a:schemeClr>
                </a:solidFill>
                <a:latin typeface="Times New Roman" panose="02020603050405020304" pitchFamily="18" charset="0"/>
                <a:cs typeface="Times New Roman" panose="02020603050405020304" pitchFamily="18" charset="0"/>
              </a:rPr>
              <a:t>Работа с родителями</a:t>
            </a:r>
            <a:endParaRPr lang="ru-RU"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4807" y="3913880"/>
            <a:ext cx="3437885" cy="304048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529" y="1622624"/>
            <a:ext cx="1782325" cy="301946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618" y="1566041"/>
            <a:ext cx="2130379" cy="230378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9871" y="3131598"/>
            <a:ext cx="2022336" cy="3258207"/>
          </a:xfrm>
          <a:prstGeom prst="rect">
            <a:avLst/>
          </a:prstGeom>
        </p:spPr>
      </p:pic>
    </p:spTree>
    <p:extLst>
      <p:ext uri="{BB962C8B-B14F-4D97-AF65-F5344CB8AC3E}">
        <p14:creationId xmlns:p14="http://schemas.microsoft.com/office/powerpoint/2010/main" val="2616654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1993" y="1223159"/>
            <a:ext cx="4952010" cy="783771"/>
          </a:xfrm>
        </p:spPr>
        <p:txBody>
          <a:bodyPr>
            <a:normAutofit fontScale="90000"/>
          </a:bodyPr>
          <a:lstStyle/>
          <a:p>
            <a:r>
              <a:rPr lang="ru-RU" sz="2400" b="1" i="1" dirty="0" smtClean="0">
                <a:solidFill>
                  <a:srgbClr val="0070C0"/>
                </a:solidFill>
                <a:latin typeface="Times New Roman" panose="02020603050405020304" pitchFamily="18" charset="0"/>
                <a:cs typeface="Times New Roman" panose="02020603050405020304" pitchFamily="18" charset="0"/>
              </a:rPr>
              <a:t>ЛЕПКА «ЗУБЫ КРОКОДИЛА»</a:t>
            </a:r>
            <a:r>
              <a:rPr lang="ru-RU" dirty="0" smtClean="0"/>
              <a:t/>
            </a:r>
            <a:br>
              <a:rPr lang="ru-RU" dirty="0" smtClean="0"/>
            </a:b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3857" y="2597521"/>
            <a:ext cx="3776353" cy="377635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6829" y="1101230"/>
            <a:ext cx="3776353" cy="3776353"/>
          </a:xfrm>
          <a:prstGeom prst="rect">
            <a:avLst/>
          </a:prstGeom>
        </p:spPr>
      </p:pic>
    </p:spTree>
    <p:extLst>
      <p:ext uri="{BB962C8B-B14F-4D97-AF65-F5344CB8AC3E}">
        <p14:creationId xmlns:p14="http://schemas.microsoft.com/office/powerpoint/2010/main" val="2252806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rgbClr val="0070C0"/>
                </a:solidFill>
                <a:latin typeface="Times New Roman" panose="02020603050405020304" pitchFamily="18" charset="0"/>
                <a:cs typeface="Times New Roman" panose="02020603050405020304" pitchFamily="18" charset="0"/>
              </a:rPr>
              <a:t>УТРЕННЯЯ ГИМНАСТИКА</a:t>
            </a:r>
            <a:endParaRPr lang="ru-RU" b="1" i="1" dirty="0">
              <a:solidFill>
                <a:srgbClr val="0070C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4173" y="1405680"/>
            <a:ext cx="3380076" cy="3380076"/>
          </a:xfrm>
        </p:spPr>
      </p:pic>
      <p:sp>
        <p:nvSpPr>
          <p:cNvPr id="5" name="TextBox 4"/>
          <p:cNvSpPr txBox="1"/>
          <p:nvPr/>
        </p:nvSpPr>
        <p:spPr>
          <a:xfrm rot="10800000" flipV="1">
            <a:off x="4611320" y="1850297"/>
            <a:ext cx="3183577" cy="3416320"/>
          </a:xfrm>
          <a:prstGeom prst="rect">
            <a:avLst/>
          </a:prstGeom>
          <a:noFill/>
        </p:spPr>
        <p:txBody>
          <a:bodyPr wrap="square" rtlCol="0">
            <a:spAutoFit/>
          </a:bodyPr>
          <a:lstStyle/>
          <a:p>
            <a:pPr algn="just"/>
            <a:r>
              <a:rPr lang="ru-RU" i="1" dirty="0" smtClean="0">
                <a:solidFill>
                  <a:schemeClr val="accent6">
                    <a:lumMod val="75000"/>
                  </a:schemeClr>
                </a:solidFill>
                <a:latin typeface="Times New Roman" panose="02020603050405020304" pitchFamily="18" charset="0"/>
                <a:cs typeface="Times New Roman" panose="02020603050405020304" pitchFamily="18" charset="0"/>
              </a:rPr>
              <a:t>Что дает зарядка? Малыш просыпается утренней гимнастики, получает заряд бодрости на целый день, у него укрепляются  мышцы. Суставы и связки, улучшается аппетит, сон. Укрепляется  кровообращение, совершенствуются нервные процессы и способствует умственному развитию.</a:t>
            </a:r>
            <a:endParaRPr lang="ru-RU" i="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67" y="2438855"/>
            <a:ext cx="3270662" cy="3270662"/>
          </a:xfrm>
          <a:prstGeom prst="rect">
            <a:avLst/>
          </a:prstGeom>
        </p:spPr>
      </p:pic>
    </p:spTree>
    <p:extLst>
      <p:ext uri="{BB962C8B-B14F-4D97-AF65-F5344CB8AC3E}">
        <p14:creationId xmlns:p14="http://schemas.microsoft.com/office/powerpoint/2010/main" val="3917879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rgbClr val="0070C0"/>
                </a:solidFill>
                <a:latin typeface="Times New Roman" panose="02020603050405020304" pitchFamily="18" charset="0"/>
                <a:cs typeface="Times New Roman" panose="02020603050405020304" pitchFamily="18" charset="0"/>
              </a:rPr>
              <a:t>ДЫХАТЕЛЬНАЯ ГИМНАСТИКА</a:t>
            </a:r>
            <a:endParaRPr lang="ru-RU" b="1" i="1"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algn="just"/>
            <a:r>
              <a:rPr lang="ru-RU" sz="1800" i="1" dirty="0" smtClean="0">
                <a:solidFill>
                  <a:schemeClr val="accent6">
                    <a:lumMod val="75000"/>
                  </a:schemeClr>
                </a:solidFill>
                <a:latin typeface="Times New Roman" panose="02020603050405020304" pitchFamily="18" charset="0"/>
                <a:cs typeface="Times New Roman" panose="02020603050405020304" pitchFamily="18" charset="0"/>
              </a:rPr>
              <a:t>Помогает головному мозгу насытится кислородом. Учит детишек постепенно вырабатывать правильную воздушную струю. Регулярные занятия дыхательной гимнастики способствуют развитию правильного речевого дыхания, что позволяет получить запас воздуха для произнесения различных по длине речевых отрезков.</a:t>
            </a:r>
          </a:p>
          <a:p>
            <a:pPr algn="just"/>
            <a:r>
              <a:rPr lang="ru-RU" sz="1800" i="1" dirty="0" smtClean="0">
                <a:solidFill>
                  <a:schemeClr val="accent6">
                    <a:lumMod val="75000"/>
                  </a:schemeClr>
                </a:solidFill>
                <a:latin typeface="Times New Roman" panose="02020603050405020304" pitchFamily="18" charset="0"/>
                <a:cs typeface="Times New Roman" panose="02020603050405020304" pitchFamily="18" charset="0"/>
              </a:rPr>
              <a:t>Дыхательная гимнастика «СВЕЧКА», «Цветок-ветерок», «Раздуваем волосы»</a:t>
            </a:r>
            <a:endParaRPr lang="ru-RU" sz="1800" i="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78" y="3325091"/>
            <a:ext cx="2612571" cy="261257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413" y="3646139"/>
            <a:ext cx="2973779" cy="297377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578" y="3325091"/>
            <a:ext cx="3245508" cy="3245508"/>
          </a:xfrm>
          <a:prstGeom prst="rect">
            <a:avLst/>
          </a:prstGeom>
        </p:spPr>
      </p:pic>
    </p:spTree>
    <p:extLst>
      <p:ext uri="{BB962C8B-B14F-4D97-AF65-F5344CB8AC3E}">
        <p14:creationId xmlns:p14="http://schemas.microsoft.com/office/powerpoint/2010/main" val="783647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i="1" dirty="0" smtClean="0">
                <a:solidFill>
                  <a:schemeClr val="accent5">
                    <a:lumMod val="75000"/>
                  </a:schemeClr>
                </a:solidFill>
                <a:latin typeface="Times New Roman" panose="02020603050405020304" pitchFamily="18" charset="0"/>
                <a:cs typeface="Times New Roman" panose="02020603050405020304" pitchFamily="18" charset="0"/>
              </a:rPr>
              <a:t>«СИНИЧКИН ДЕНЬ»</a:t>
            </a:r>
            <a:br>
              <a:rPr lang="ru-RU" b="1" i="1" dirty="0" smtClean="0">
                <a:solidFill>
                  <a:schemeClr val="accent5">
                    <a:lumMod val="75000"/>
                  </a:schemeClr>
                </a:solidFill>
                <a:latin typeface="Times New Roman" panose="02020603050405020304" pitchFamily="18" charset="0"/>
                <a:cs typeface="Times New Roman" panose="02020603050405020304" pitchFamily="18" charset="0"/>
              </a:rPr>
            </a:br>
            <a:r>
              <a:rPr lang="ru-RU" sz="2000" i="1" dirty="0">
                <a:solidFill>
                  <a:schemeClr val="accent5">
                    <a:lumMod val="75000"/>
                  </a:schemeClr>
                </a:solidFill>
                <a:latin typeface="Times New Roman" panose="02020603050405020304" pitchFamily="18" charset="0"/>
                <a:cs typeface="Times New Roman" panose="02020603050405020304" pitchFamily="18" charset="0"/>
              </a:rPr>
              <a:t>Н</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есколько лет назад в России появился экологический праздник – Синичкин день. Он создан по инициативе Союза охраны птиц России и отмечается 12 ноября</a:t>
            </a:r>
            <a:endParaRPr lang="ru-RU" sz="2000"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algn="just"/>
            <a:r>
              <a:rPr lang="ru-RU" sz="1800" i="1" dirty="0" smtClean="0">
                <a:solidFill>
                  <a:schemeClr val="accent6">
                    <a:lumMod val="75000"/>
                  </a:schemeClr>
                </a:solidFill>
                <a:latin typeface="Times New Roman" panose="02020603050405020304" pitchFamily="18" charset="0"/>
                <a:cs typeface="Times New Roman" panose="02020603050405020304" pitchFamily="18" charset="0"/>
              </a:rPr>
              <a:t>По народным приметам, именно к этому времени синицы. Предчувствуя скорые холода, прилетали из лесов ближе к человеческому жилью и ждали помощи от людей. В этот день взрослые чинили старые птичьи кормушки, вешали новые, а дети кормили птиц</a:t>
            </a:r>
          </a:p>
          <a:p>
            <a:pPr marL="0" indent="0" algn="just">
              <a:buNone/>
            </a:pPr>
            <a:r>
              <a:rPr lang="ru-RU" sz="1800" i="1" dirty="0" smtClean="0">
                <a:solidFill>
                  <a:schemeClr val="accent6">
                    <a:lumMod val="75000"/>
                  </a:schemeClr>
                </a:solidFill>
                <a:latin typeface="Times New Roman" panose="02020603050405020304" pitchFamily="18" charset="0"/>
                <a:cs typeface="Times New Roman" panose="02020603050405020304" pitchFamily="18" charset="0"/>
              </a:rPr>
              <a:t>ЛЕПКА: «КОРМУШКА ДЛЯ ПТИЦ»</a:t>
            </a:r>
            <a:endParaRPr lang="ru-RU" sz="1800" i="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0817" y="2708729"/>
            <a:ext cx="3187535" cy="3187535"/>
          </a:xfrm>
          <a:prstGeom prst="rect">
            <a:avLst/>
          </a:prstGeom>
        </p:spPr>
      </p:pic>
    </p:spTree>
    <p:extLst>
      <p:ext uri="{BB962C8B-B14F-4D97-AF65-F5344CB8AC3E}">
        <p14:creationId xmlns:p14="http://schemas.microsoft.com/office/powerpoint/2010/main" val="101462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rgbClr val="0070C0"/>
                </a:solidFill>
                <a:latin typeface="Times New Roman" panose="02020603050405020304" pitchFamily="18" charset="0"/>
                <a:cs typeface="Times New Roman" panose="02020603050405020304" pitchFamily="18" charset="0"/>
              </a:rPr>
              <a:t>ДЕНЬ НАРОДНОГО ЕДИНСТВА</a:t>
            </a:r>
            <a:endParaRPr lang="ru-RU" b="1" i="1"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r>
              <a:rPr lang="ru-RU" sz="1800" i="1" dirty="0">
                <a:solidFill>
                  <a:schemeClr val="accent6">
                    <a:lumMod val="75000"/>
                  </a:schemeClr>
                </a:solidFill>
                <a:latin typeface="Times New Roman" panose="02020603050405020304" pitchFamily="18" charset="0"/>
                <a:cs typeface="Times New Roman" panose="02020603050405020304" pitchFamily="18" charset="0"/>
              </a:rPr>
              <a:t>Э</a:t>
            </a:r>
            <a:r>
              <a:rPr lang="ru-RU" sz="1800" i="1" dirty="0" smtClean="0">
                <a:solidFill>
                  <a:schemeClr val="accent6">
                    <a:lumMod val="75000"/>
                  </a:schemeClr>
                </a:solidFill>
                <a:latin typeface="Times New Roman" panose="02020603050405020304" pitchFamily="18" charset="0"/>
                <a:cs typeface="Times New Roman" panose="02020603050405020304" pitchFamily="18" charset="0"/>
              </a:rPr>
              <a:t>то праздник всех людей на Земле, которые не хотят войны, любят свой дом, умеют дружить и помогают друг другу в трудную минуту, а место, где они родились называют – Родиной.</a:t>
            </a:r>
          </a:p>
          <a:p>
            <a:pPr marL="0" indent="0">
              <a:buNone/>
            </a:pPr>
            <a:r>
              <a:rPr lang="ru-RU" sz="1800" i="1" dirty="0" smtClean="0">
                <a:solidFill>
                  <a:schemeClr val="accent6">
                    <a:lumMod val="75000"/>
                  </a:schemeClr>
                </a:solidFill>
                <a:latin typeface="Times New Roman" panose="02020603050405020304" pitchFamily="18" charset="0"/>
                <a:cs typeface="Times New Roman" panose="02020603050405020304" pitchFamily="18" charset="0"/>
              </a:rPr>
              <a:t>Коллективная аппликация «Флаг Российский Федерации»</a:t>
            </a:r>
            <a:endParaRPr lang="ru-RU" sz="1800" i="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304" y="2891972"/>
            <a:ext cx="2698420" cy="3597893"/>
          </a:xfrm>
          <a:prstGeom prst="rect">
            <a:avLst/>
          </a:prstGeom>
        </p:spPr>
      </p:pic>
    </p:spTree>
    <p:extLst>
      <p:ext uri="{BB962C8B-B14F-4D97-AF65-F5344CB8AC3E}">
        <p14:creationId xmlns:p14="http://schemas.microsoft.com/office/powerpoint/2010/main" val="2637720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rgbClr val="0070C0"/>
                </a:solidFill>
                <a:latin typeface="Times New Roman" panose="02020603050405020304" pitchFamily="18" charset="0"/>
                <a:cs typeface="Times New Roman" panose="02020603050405020304" pitchFamily="18" charset="0"/>
              </a:rPr>
              <a:t>Я и МОЯ СЕМЬЯ</a:t>
            </a:r>
            <a:endParaRPr lang="ru-RU" b="1" i="1"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algn="ctr"/>
            <a:r>
              <a:rPr lang="ru-RU" sz="1800" i="1" dirty="0" smtClean="0">
                <a:solidFill>
                  <a:schemeClr val="accent6">
                    <a:lumMod val="75000"/>
                  </a:schemeClr>
                </a:solidFill>
                <a:latin typeface="Times New Roman" panose="02020603050405020304" pitchFamily="18" charset="0"/>
                <a:cs typeface="Times New Roman" panose="02020603050405020304" pitchFamily="18" charset="0"/>
              </a:rPr>
              <a:t>Дидактическая игра «Собери бабушку и дедушку»</a:t>
            </a:r>
          </a:p>
          <a:p>
            <a:pPr marL="0" indent="0">
              <a:buNone/>
            </a:pP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5135" y="2328718"/>
            <a:ext cx="3698174" cy="3698174"/>
          </a:xfrm>
          <a:prstGeom prst="rect">
            <a:avLst/>
          </a:prstGeom>
        </p:spPr>
      </p:pic>
    </p:spTree>
    <p:extLst>
      <p:ext uri="{BB962C8B-B14F-4D97-AF65-F5344CB8AC3E}">
        <p14:creationId xmlns:p14="http://schemas.microsoft.com/office/powerpoint/2010/main" val="616092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rgbClr val="0070C0"/>
                </a:solidFill>
                <a:latin typeface="Times New Roman" panose="02020603050405020304" pitchFamily="18" charset="0"/>
                <a:cs typeface="Times New Roman" panose="02020603050405020304" pitchFamily="18" charset="0"/>
              </a:rPr>
              <a:t>ДЕНЬ МАТЕРИ</a:t>
            </a:r>
            <a:endParaRPr lang="ru-RU" b="1" i="1" dirty="0">
              <a:solidFill>
                <a:srgbClr val="0070C0"/>
              </a:solidFill>
              <a:latin typeface="Times New Roman" panose="02020603050405020304" pitchFamily="18" charset="0"/>
              <a:cs typeface="Times New Roman" panose="02020603050405020304" pitchFamily="18" charset="0"/>
            </a:endParaRPr>
          </a:p>
        </p:txBody>
      </p:sp>
      <p:pic>
        <p:nvPicPr>
          <p:cNvPr id="4" name="VID-20231124-WA008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65525" y="1384191"/>
            <a:ext cx="4351337" cy="4351338"/>
          </a:xfr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0626" y="3752019"/>
            <a:ext cx="1691777" cy="2249214"/>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3507" y="2291497"/>
            <a:ext cx="2095006" cy="2843222"/>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6758" y="1142113"/>
            <a:ext cx="1859515" cy="2417747"/>
          </a:xfrm>
          <a:prstGeom prst="rect">
            <a:avLst/>
          </a:prstGeom>
        </p:spPr>
      </p:pic>
    </p:spTree>
    <p:extLst>
      <p:ext uri="{BB962C8B-B14F-4D97-AF65-F5344CB8AC3E}">
        <p14:creationId xmlns:p14="http://schemas.microsoft.com/office/powerpoint/2010/main" val="277472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solidFill>
                  <a:schemeClr val="accent1">
                    <a:lumMod val="75000"/>
                  </a:schemeClr>
                </a:solidFill>
                <a:latin typeface="Times New Roman" panose="02020603050405020304" pitchFamily="18" charset="0"/>
                <a:cs typeface="Times New Roman" panose="02020603050405020304" pitchFamily="18" charset="0"/>
              </a:rPr>
              <a:t>НОВЫЙ ГОД</a:t>
            </a:r>
            <a:endParaRPr lang="ru-RU"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6455" y="1363170"/>
            <a:ext cx="1776002" cy="236800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5017" y="1363170"/>
            <a:ext cx="2438400" cy="24384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1183" y="4024738"/>
            <a:ext cx="2746116" cy="205958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4578" y="3731173"/>
            <a:ext cx="2907691" cy="2907691"/>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413" y="1161407"/>
            <a:ext cx="2771528" cy="2771528"/>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9880" y="4179543"/>
            <a:ext cx="2333297" cy="1749973"/>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1363170"/>
            <a:ext cx="1615966" cy="2154621"/>
          </a:xfrm>
          <a:prstGeom prst="rect">
            <a:avLst/>
          </a:prstGeom>
        </p:spPr>
      </p:pic>
    </p:spTree>
    <p:extLst>
      <p:ext uri="{BB962C8B-B14F-4D97-AF65-F5344CB8AC3E}">
        <p14:creationId xmlns:p14="http://schemas.microsoft.com/office/powerpoint/2010/main" val="38145909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272</Words>
  <Application>Microsoft Office PowerPoint</Application>
  <PresentationFormat>Широкоэкранный</PresentationFormat>
  <Paragraphs>26</Paragraphs>
  <Slides>17</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17</vt:i4>
      </vt:variant>
    </vt:vector>
  </HeadingPairs>
  <TitlesOfParts>
    <vt:vector size="22" baseType="lpstr">
      <vt:lpstr>Arial</vt:lpstr>
      <vt:lpstr>Calibri</vt:lpstr>
      <vt:lpstr>Calibri Light</vt:lpstr>
      <vt:lpstr>Times New Roman</vt:lpstr>
      <vt:lpstr>Тема Office</vt:lpstr>
      <vt:lpstr>НАША ЖИЗНЬ  РАЗВИВАЕМ МЕЛКУЮ МОТОРИКУ  Нанизывание на шнурок (хобот слона) разрезанные  трубочки </vt:lpstr>
      <vt:lpstr>ЛЕПКА «ЗУБЫ КРОКОДИЛА» </vt:lpstr>
      <vt:lpstr>УТРЕННЯЯ ГИМНАСТИКА</vt:lpstr>
      <vt:lpstr>ДЫХАТЕЛЬНАЯ ГИМНАСТИКА</vt:lpstr>
      <vt:lpstr>«СИНИЧКИН ДЕНЬ» Несколько лет назад в России появился экологический праздник – Синичкин день. Он создан по инициативе Союза охраны птиц России и отмечается 12 ноября</vt:lpstr>
      <vt:lpstr>ДЕНЬ НАРОДНОГО ЕДИНСТВА</vt:lpstr>
      <vt:lpstr>Я и МОЯ СЕМЬЯ</vt:lpstr>
      <vt:lpstr>ДЕНЬ МАТЕРИ</vt:lpstr>
      <vt:lpstr>НОВЫЙ ГОД</vt:lpstr>
      <vt:lpstr>23 февраля и 8 марта</vt:lpstr>
      <vt:lpstr>Космос</vt:lpstr>
      <vt:lpstr>Наши занятия</vt:lpstr>
      <vt:lpstr>Зимние забавы</vt:lpstr>
      <vt:lpstr>Знакомство с народной игрушкой</vt:lpstr>
      <vt:lpstr>Наши победы</vt:lpstr>
      <vt:lpstr>Наши наблюдения</vt:lpstr>
      <vt:lpstr>Работа с родителями</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НАША ЖИЗНЬ  РАЗВИВАЕМ МЕЛКУЮ МОТОРИКУ  Нанизывание на шнурок (хобот слона) разрезанные  трубочки </dc:title>
  <dc:creator>Аsus</dc:creator>
  <cp:lastModifiedBy>Аsus</cp:lastModifiedBy>
  <cp:revision>7</cp:revision>
  <dcterms:created xsi:type="dcterms:W3CDTF">2023-12-17T07:23:30Z</dcterms:created>
  <dcterms:modified xsi:type="dcterms:W3CDTF">2024-04-21T03:51:08Z</dcterms:modified>
</cp:coreProperties>
</file>